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806" y="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11/11/2025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1949144" y="775580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  <a:p>
            <a:pPr algn="ctr"/>
            <a:r>
              <a:rPr lang="pt-BR" sz="40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1530" y="2732610"/>
            <a:ext cx="24201207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PRÁTICAS ESG: IMPACTOS AMBIENTAIS E CONDIÇÕES DE TRABALHO</a:t>
            </a:r>
            <a:endParaRPr lang="pt-BR" sz="4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400" dirty="0">
              <a:latin typeface="Arial"/>
              <a:cs typeface="Arial"/>
            </a:endParaRPr>
          </a:p>
          <a:p>
            <a:pPr algn="ctr"/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cap="all" dirty="0">
                <a:latin typeface="Arial"/>
                <a:cs typeface="Arial"/>
              </a:rPr>
              <a:t>MARIA VITÓRIA GOMES DE BRITO E ANA CLARA ROSA DOS SANTOS</a:t>
            </a: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Orientadora: </a:t>
            </a:r>
            <a:r>
              <a:rPr lang="pt-BR" sz="3000" dirty="0">
                <a:latin typeface="Arial"/>
                <a:cs typeface="Arial"/>
              </a:rPr>
              <a:t>Prof. Ms. Priscila Amorim da Costa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5375260"/>
            <a:ext cx="27428656" cy="51571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800" dirty="0"/>
              <a:t>Agradecemos aos professores pela dedicação e ensinamentos que nos fizeram aprender e crescer. Nossa gratidão também à família, amigos e a todos que, direta ou indiretamente, contribuíram para nossa formação e tornaram esta experiência ainda mais significativa, sem o suporte de vocês, nada disso seria possível. A minha orientadora, Priscilla, pela orientação dedicada, pelas críticas construtivas, e por compartilhar seu conhecimento com tanta generosidade. Seu acompanhamento foi essencial para o desenvolvimento deste trabalho. Agradecemos a todos que, de alguma forma, fizeram parte dessa trajetória, muito obrigado.</a:t>
            </a:r>
          </a:p>
          <a:p>
            <a:pPr algn="ctr"/>
            <a:endParaRPr lang="pt-BR" sz="28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dirty="0"/>
              <a:t>BRUNDTLAND, </a:t>
            </a:r>
            <a:r>
              <a:rPr lang="pt-BR" sz="2800" dirty="0" err="1"/>
              <a:t>Gro</a:t>
            </a:r>
            <a:r>
              <a:rPr lang="pt-BR" sz="2800" dirty="0"/>
              <a:t> </a:t>
            </a:r>
            <a:r>
              <a:rPr lang="pt-BR" sz="2800" dirty="0" err="1"/>
              <a:t>Harlem</a:t>
            </a:r>
            <a:r>
              <a:rPr lang="pt-BR" sz="2800" dirty="0"/>
              <a:t> (Org.). Nosso Futuro Comum. Comissão Mundial sobre Meio Ambiente e Desenvolvimento. Rio de Janeiro: Fundação </a:t>
            </a:r>
            <a:r>
              <a:rPr lang="pt-BR" sz="2800" dirty="0" err="1"/>
              <a:t>Getulio</a:t>
            </a:r>
            <a:r>
              <a:rPr lang="pt-BR" sz="2800" dirty="0"/>
              <a:t> Vargas, 1987. (Conhecido como Relatório </a:t>
            </a:r>
            <a:r>
              <a:rPr lang="pt-BR" sz="2800" dirty="0" err="1"/>
              <a:t>Brundtland</a:t>
            </a:r>
            <a:r>
              <a:rPr lang="pt-BR" sz="2800" dirty="0"/>
              <a:t>).</a:t>
            </a:r>
          </a:p>
          <a:p>
            <a:pPr algn="ctr"/>
            <a:r>
              <a:rPr lang="pt-BR" sz="2800" dirty="0"/>
              <a:t>CESARINO JUNIOR, </a:t>
            </a:r>
            <a:r>
              <a:rPr lang="pt-BR" sz="2800" dirty="0" err="1"/>
              <a:t>Antonio</a:t>
            </a:r>
            <a:r>
              <a:rPr lang="pt-BR" sz="2800" dirty="0"/>
              <a:t> Ferreira. Direito Social: Teoria e Prática, 2000.</a:t>
            </a:r>
          </a:p>
          <a:p>
            <a:pPr algn="ctr"/>
            <a:r>
              <a:rPr lang="pt-BR" sz="2800" dirty="0"/>
              <a:t>DAL FORNO, J. A. M. Gestão Ambiental Corporativa: Teoria e Aplicações, 2017.</a:t>
            </a:r>
          </a:p>
          <a:p>
            <a:pPr algn="ctr"/>
            <a:r>
              <a:rPr lang="pt-BR" sz="2800" dirty="0"/>
              <a:t>SEIFFERT, Nancy. Sistema de gestão ambiental: ISO 14001. São Paulo: Atlas, 2007.</a:t>
            </a:r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725783" y="6209516"/>
            <a:ext cx="13320000" cy="1099397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A crescente preocupação com a sustentabilidade tem transformado a forma como as empresas atuam, especialmente no setor industrial, onde os impactos ambientais e sociais são mais evidentes. Nesse contexto, as práticas ESG — Environmental, Social </a:t>
            </a:r>
            <a:r>
              <a:rPr lang="pt-BR" sz="3200" dirty="0" err="1">
                <a:ea typeface="+mn-lt"/>
                <a:cs typeface="+mn-lt"/>
              </a:rPr>
              <a:t>and</a:t>
            </a:r>
            <a:r>
              <a:rPr lang="pt-BR" sz="3200" dirty="0">
                <a:ea typeface="+mn-lt"/>
                <a:cs typeface="+mn-lt"/>
              </a:rPr>
              <a:t> </a:t>
            </a:r>
            <a:r>
              <a:rPr lang="pt-BR" sz="3200" dirty="0" err="1">
                <a:ea typeface="+mn-lt"/>
                <a:cs typeface="+mn-lt"/>
              </a:rPr>
              <a:t>Governance</a:t>
            </a:r>
            <a:r>
              <a:rPr lang="pt-BR" sz="3200" dirty="0">
                <a:ea typeface="+mn-lt"/>
                <a:cs typeface="+mn-lt"/>
              </a:rPr>
              <a:t> (Ambiental, Social e Governança) — tornaram-se fundamentais para orientar ações que conciliem desenvolvimento econômico, responsabilidade social e preservação ambiental. A adoção dessas práticas busca reduzir impactos ambientais, promover condições de trabalho mais seguras e saudáveis e garantir uma gestão ética e transparente. No aspecto ambiental, destaca-se o uso responsável dos recursos e a busca por eficiência energética; no social, o foco é o bem-estar, a diversidade e o respeito aos direitos humanos; e na governança, prioriza-se a ética, a transparência e o cumprimento das leis. O estudo tem como objetivo analisar as principais práticas ESG adotadas por empresas e seus impactos diretos nas condições de trabalho, comparando organizações que aplicam e que não aplicam essas políticas. Também busca avaliar a percepção dos funcionários em relação à saúde, segurança, bem-estar e engajamento, além de investigar como as políticas ESG influenciam a retenção de talentos, a satisfação dos colaboradores e o cumprimento das normas trabalhistas. Constatou-se que empresas que integram o ESG à sua cultura fortalecem sua reputação, aumentam o comprometimento dos funcionários e contribuem para um ambiente de trabalho mais ético, seguro e sustentável. Assim, investir em ESG representa muito mais do que uma exigência de mercado: é um caminho estratégico para construir organizações mais responsáveis, humanas e preparadas para os desafios do futuro.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chemeClr val="bg1"/>
                </a:solidFill>
              </a:rPr>
              <a:t>TÉCNICO EM ADMINISTRAÇÃO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809665" y="27974946"/>
            <a:ext cx="13320000" cy="8151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endParaRPr lang="pt-BR" sz="3600" b="1" dirty="0">
              <a:cs typeface="Calibri"/>
            </a:endParaRPr>
          </a:p>
          <a:p>
            <a:pPr algn="just"/>
            <a:r>
              <a:rPr lang="pt-BR" sz="3200" dirty="0">
                <a:cs typeface="Calibri"/>
              </a:rPr>
              <a:t>A adoção das práticas ESG representa um compromisso com o meio ambiente, as pessoas e a boa gestão, indo além do simples cumprimento de leis. Empresas que aplicam esses princípios fortalecem sua imagem, criam ambientes de trabalho mais saudáveis e contribuem para um futuro sustentável. Ainda existem desafios, como a falta de capacitação, de estratégias bem definidas e o pouco envolvimento da liderança. Porém, quando implementadas de forma correta, as práticas ESG aumentam a motivação e o bem-estar dos colaboradores, melhoram a produtividade e unem lucro com responsabilidade social e ambiental..</a:t>
            </a:r>
            <a:endParaRPr lang="en-US" dirty="0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131570"/>
              </p:ext>
            </p:extLst>
          </p:nvPr>
        </p:nvGraphicFramePr>
        <p:xfrm>
          <a:off x="740809" y="696556"/>
          <a:ext cx="2873759" cy="3079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733200" imgH="3999960" progId="">
                  <p:embed/>
                </p:oleObj>
              </mc:Choice>
              <mc:Fallback>
                <p:oleObj r:id="rId4" imgW="3733200" imgH="3999960" progId="">
                  <p:embed/>
                  <p:pic>
                    <p:nvPicPr>
                      <p:cNvPr id="9" name="Objeto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0809" y="696556"/>
                        <a:ext cx="2873759" cy="3079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700691" y="19998304"/>
            <a:ext cx="13114163" cy="1595328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A adoção das práticas ESG (Ambiental, Social e Governança) tem se tornado essencial na gestão industrial moderna, pois busca equilibrar o crescimento econômico com a responsabilidade social e ambiental. Mais do que uma tendência, o ESG representa uma estratégia que garante sustentabilidade, competitividade e credibilidade para as empresas. No aspecto ambiental, as ações envolvem reduzir impactos ecológicos, utilizar recursos de forma responsável e investir em tecnologias limpas e eficientes. Essas medidas ajudam a preservar o meio ambiente, reduzir custos e fortalecer a imagem da empresa diante de consumidores e investidores conscientes. No aspecto social, o foco está nas pessoas — garantir condições seguras de trabalho, promover diversidade, respeito e bem-estar. Empresas que valorizam seus colaboradores tendem a ter maior produtividade, engajamento e retenção de talentos, criando uma cultura organizacional mais humana e positiva. Na governança, o ESG enfatiza a ética, a transparência e o cumprimento das leis. Isso fortalece a confiança entre líderes, funcionários e sociedade, além de prevenir práticas irregulares e melhorar a tomada de decisões. Entretanto, a implementação dessas práticas ainda enfrenta desafios, como a falta de capacitação, estratégias claras e envolvimento da liderança. Para que o ESG seja eficaz, é necessário integrá-lo à cultura organizacional e acompanhar resultados por meio de metas e indicadores. Empresas que aplicam o ESG de forma consistente obtêm resultados concretos: melhor clima organizacional, colaboradores mais motivados, maior reputação e crescimento sustentável. Assim, o ESG une lucro e propósito, promovendo um ambiente de trabalho ético, seguro e responsável, e contribuindo para um futuro mais equilibrado e sustentável.</a:t>
            </a:r>
            <a:endParaRPr lang="pt-BR" sz="3200" dirty="0">
              <a:ea typeface="Calibri"/>
              <a:cs typeface="Calibri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583578" y="650674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GRÁFICO 1: PRÁTICAS ESG SÂO AÇOES ADOTADAS POR EMPRESAS QUE DEMOSTRAM COMPROMISSO COM A SUSTENTABILIDADE AMBIENTAL, A RESPONSABILIDADE SOCIAL E A BOA GOVERNANÇA CORPORATIVA. ISSO SIGNIFICA QUE A ORGANIZAÇÃO BUSCA REDUZIR SEUS IMPACTOS NO MEIO AMBIENTE, VALORIZA AS PESSOAS COM QUEM SE RELACIONA (COMO FUNCIONARIOS, CLIENTES E COMUNIDADE) E AGE COM TRANSPARÊNCIA ÉTICA E RESPONSABILIDADE EM SUA GESTÂO. SENDO ASSIM, A EMPRESA EM QUE VOCÊ TRABALHA UTILIZA ESSAS PRÁTICAS?</a:t>
            </a:r>
          </a:p>
          <a:p>
            <a:pPr algn="just"/>
            <a:r>
              <a:rPr lang="pt-BR" sz="3600" b="1" dirty="0"/>
              <a:t> </a:t>
            </a:r>
            <a:endParaRPr lang="pt-BR" sz="3200" dirty="0">
              <a:cs typeface="Calibri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91F2E0A-39B3-F169-7A20-B1E60130C24F}"/>
              </a:ext>
            </a:extLst>
          </p:cNvPr>
          <p:cNvSpPr txBox="1"/>
          <p:nvPr/>
        </p:nvSpPr>
        <p:spPr>
          <a:xfrm>
            <a:off x="17457710" y="17263199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 (2025)</a:t>
            </a:r>
          </a:p>
          <a:p>
            <a:br>
              <a:rPr lang="pt-BR" sz="3600" dirty="0"/>
            </a:br>
            <a:endParaRPr lang="pt-BR" sz="32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680902" y="18548766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2: VOCÊ ACREDITA QUE EMPRESAS QUE ADOTAM PRÁTICAS ESG SÃO MAIS RESPONSÁVEIS E CONFIÁVEIS?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527017" y="26078409"/>
            <a:ext cx="7976524" cy="73541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 (2025)</a:t>
            </a:r>
            <a:br>
              <a:rPr lang="pt-BR" sz="3600" dirty="0"/>
            </a:br>
            <a:endParaRPr lang="pt-BR" sz="32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4712" y="11038154"/>
            <a:ext cx="6434953" cy="616533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5" t="18452" r="12581" b="20921"/>
          <a:stretch>
            <a:fillRect/>
          </a:stretch>
        </p:blipFill>
        <p:spPr>
          <a:xfrm>
            <a:off x="21007754" y="12290889"/>
            <a:ext cx="6752491" cy="380778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8184" y="20191999"/>
            <a:ext cx="5547788" cy="5406691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1468" y="20754432"/>
            <a:ext cx="6885047" cy="369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1039</Words>
  <Application>Microsoft Office PowerPoint</Application>
  <PresentationFormat>Personalizar</PresentationFormat>
  <Paragraphs>31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0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46</cp:revision>
  <dcterms:created xsi:type="dcterms:W3CDTF">2017-11-28T14:46:21Z</dcterms:created>
  <dcterms:modified xsi:type="dcterms:W3CDTF">2025-11-11T13:12:14Z</dcterms:modified>
</cp:coreProperties>
</file>